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368" r:id="rId3"/>
    <p:sldId id="400" r:id="rId4"/>
    <p:sldId id="398" r:id="rId5"/>
    <p:sldId id="388" r:id="rId6"/>
    <p:sldId id="402" r:id="rId7"/>
    <p:sldId id="406" r:id="rId8"/>
    <p:sldId id="403" r:id="rId9"/>
    <p:sldId id="401" r:id="rId10"/>
    <p:sldId id="404" r:id="rId11"/>
    <p:sldId id="395" r:id="rId12"/>
    <p:sldId id="405" r:id="rId13"/>
    <p:sldId id="396" r:id="rId14"/>
    <p:sldId id="389" r:id="rId15"/>
    <p:sldId id="394" r:id="rId16"/>
    <p:sldId id="407" r:id="rId17"/>
    <p:sldId id="397" r:id="rId18"/>
    <p:sldId id="392" r:id="rId19"/>
    <p:sldId id="393" r:id="rId20"/>
    <p:sldId id="391" r:id="rId21"/>
    <p:sldId id="399" r:id="rId22"/>
    <p:sldId id="3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issa Marin" initials="MM" lastIdx="2" clrIdx="0"/>
  <p:cmAuthor id="1" name="Alexis Petric-Black" initials="AP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529"/>
    <a:srgbClr val="4A452A"/>
    <a:srgbClr val="1F497D"/>
    <a:srgbClr val="FFFFCC"/>
    <a:srgbClr val="002B5C"/>
    <a:srgbClr val="D69436"/>
    <a:srgbClr val="002A5C"/>
    <a:srgbClr val="398BB2"/>
    <a:srgbClr val="FFFFFF"/>
    <a:srgbClr val="9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 autoAdjust="0"/>
    <p:restoredTop sz="84006" autoAdjust="0"/>
  </p:normalViewPr>
  <p:slideViewPr>
    <p:cSldViewPr>
      <p:cViewPr varScale="1">
        <p:scale>
          <a:sx n="82" d="100"/>
          <a:sy n="82" d="100"/>
        </p:scale>
        <p:origin x="176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3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14812-9301-46B3-856D-E6E4BD9DCE3F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9E5BC-A692-4557-A50B-44E5D92D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7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E5BC-A692-4557-A50B-44E5D92DE6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8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9E5BC-A692-4557-A50B-44E5D92DE6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4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5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1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6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6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9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3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4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15C5F-297C-425E-A463-5064E1023945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28E5-CFBD-4A2F-8EF8-26062D8861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NT-720x540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OD_Education-Logo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251171"/>
            <a:ext cx="1716741" cy="5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sites.google.com/granitesd.org/overdrive-circulation-granite/home?authuser=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itemedia.org/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://www.canva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D-Ed-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6700" y="1905000"/>
            <a:ext cx="967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4A4529"/>
                </a:solidFill>
              </a:rPr>
              <a:t>Getting the word out about your eBooks &amp; audiobooks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6553200"/>
            <a:ext cx="2819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 OverDrive, Inc.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733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27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School Displays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89013"/>
            <a:ext cx="7048500" cy="52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4400" y="838200"/>
            <a:ext cx="7342909" cy="5507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03907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alpha val="49000"/>
                  </a:schemeClr>
                </a:solidFill>
              </a:rPr>
              <a:t>School Displays </a:t>
            </a:r>
            <a:endParaRPr lang="en-US" sz="2400" dirty="0">
              <a:solidFill>
                <a:schemeClr val="tx1">
                  <a:alpha val="49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423" y="4886392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School Displays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65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638"/>
            <a:ext cx="8458200" cy="411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School Displays – Connecting Print to Digital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447800"/>
            <a:ext cx="5680518" cy="4259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86" y="2133600"/>
            <a:ext cx="2497415" cy="32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123984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676400"/>
            <a:ext cx="29464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4495800"/>
            <a:ext cx="255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Monthly Displays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236" y="332509"/>
            <a:ext cx="9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79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452A"/>
                </a:solidFill>
              </a:rPr>
              <a:t>Friendly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025EDF-B7C5-4ACC-88BF-65B070450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1" b="4117"/>
          <a:stretch/>
        </p:blipFill>
        <p:spPr>
          <a:xfrm>
            <a:off x="256731" y="1066800"/>
            <a:ext cx="2625015" cy="449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C73E35-3C88-4553-8515-7194575BF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871" y="1066800"/>
            <a:ext cx="2819400" cy="445977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94EDB5-6F3E-47FE-98A6-344C8AA1E2C0}"/>
              </a:ext>
            </a:extLst>
          </p:cNvPr>
          <p:cNvSpPr txBox="1"/>
          <p:nvPr/>
        </p:nvSpPr>
        <p:spPr>
          <a:xfrm>
            <a:off x="6033654" y="1626458"/>
            <a:ext cx="2957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award trophies to top-performing schools every month to encourage usage of the digital library – and             it’s worked!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9236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6165273"/>
            <a:ext cx="62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sites.google.com/granitesd.org/overdrive-circulation-granite/home?authuser=1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2309" y="3551872"/>
            <a:ext cx="2098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2016-2017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68,000 students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92,000 checkout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alpha val="59000"/>
                  </a:schemeClr>
                </a:solidFill>
              </a:rPr>
              <a:t>Top Circulation</a:t>
            </a:r>
            <a:endParaRPr lang="en-US" sz="2400" dirty="0">
              <a:solidFill>
                <a:schemeClr val="tx1">
                  <a:alpha val="59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5995005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1953" y="1557702"/>
            <a:ext cx="2232348" cy="1707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0073" y="41910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Traveling Trophies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Top Circulation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Most Improved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5146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Most Improved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025217" cy="5268913"/>
          </a:xfrm>
        </p:spPr>
      </p:pic>
    </p:spTree>
    <p:extLst>
      <p:ext uri="{BB962C8B-B14F-4D97-AF65-F5344CB8AC3E}">
        <p14:creationId xmlns:p14="http://schemas.microsoft.com/office/powerpoint/2010/main" val="69341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alpha val="59000"/>
                  </a:schemeClr>
                </a:solidFill>
              </a:rPr>
              <a:t>Special Collections – District Battle of the Books</a:t>
            </a:r>
            <a:endParaRPr lang="en-US" sz="2400" dirty="0">
              <a:solidFill>
                <a:schemeClr val="tx1">
                  <a:alpha val="59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91200"/>
            <a:ext cx="34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091687" cy="3980765"/>
          </a:xfrm>
        </p:spPr>
      </p:pic>
      <p:sp>
        <p:nvSpPr>
          <p:cNvPr id="3" name="TextBox 2"/>
          <p:cNvSpPr txBox="1"/>
          <p:nvPr/>
        </p:nvSpPr>
        <p:spPr>
          <a:xfrm>
            <a:off x="1524001" y="1086315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created Special Collections for book clubs, Utah Book Awards        		and school promotions.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2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518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A452A"/>
                </a:solidFill>
              </a:rPr>
              <a:t>Special Collections -- Languages</a:t>
            </a:r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96C5BE-76B4-4B56-8B9C-324D68A2FE01}"/>
              </a:ext>
            </a:extLst>
          </p:cNvPr>
          <p:cNvSpPr txBox="1"/>
          <p:nvPr/>
        </p:nvSpPr>
        <p:spPr>
          <a:xfrm>
            <a:off x="4727154" y="2438400"/>
            <a:ext cx="4264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A4529"/>
                </a:solidFill>
              </a:rPr>
              <a:t>We use the multilingual interface option to allow our digital collection to be navigated in Spanish</a:t>
            </a:r>
          </a:p>
          <a:p>
            <a:endParaRPr lang="en-US" b="1" dirty="0" smtClean="0">
              <a:solidFill>
                <a:srgbClr val="4A4529"/>
              </a:solidFill>
            </a:endParaRPr>
          </a:p>
          <a:p>
            <a:r>
              <a:rPr lang="en-US" b="1" dirty="0" smtClean="0">
                <a:solidFill>
                  <a:srgbClr val="4A4529"/>
                </a:solidFill>
              </a:rPr>
              <a:t>We have added a collection of Spanish titles as well.</a:t>
            </a:r>
            <a:endParaRPr lang="en-US" b="1" dirty="0">
              <a:solidFill>
                <a:srgbClr val="4A452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934FD8-E62E-4B43-A5B9-065F6DAEF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r="14167"/>
          <a:stretch/>
        </p:blipFill>
        <p:spPr>
          <a:xfrm>
            <a:off x="228600" y="1447800"/>
            <a:ext cx="4312418" cy="428165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093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A452A"/>
                </a:solidFill>
              </a:rPr>
              <a:t>Special Collections – Teachers’ Lounge</a:t>
            </a:r>
            <a:endParaRPr lang="en-US" sz="2400" dirty="0">
              <a:solidFill>
                <a:srgbClr val="4A452A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D7D984D-1DE1-4C8E-8C1C-DA7C58ADA94E}"/>
              </a:ext>
            </a:extLst>
          </p:cNvPr>
          <p:cNvSpPr/>
          <p:nvPr/>
        </p:nvSpPr>
        <p:spPr>
          <a:xfrm>
            <a:off x="228600" y="2596239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A4529"/>
                </a:solidFill>
              </a:rPr>
              <a:t>The Teachers’ Lounge is a dedicated space within the digital collection  focused on our teachers’ reading needs</a:t>
            </a:r>
          </a:p>
          <a:p>
            <a:endParaRPr lang="en-US" b="1" dirty="0" smtClean="0">
              <a:solidFill>
                <a:srgbClr val="4A4529"/>
              </a:solidFill>
            </a:endParaRPr>
          </a:p>
          <a:p>
            <a:endParaRPr lang="en-US" b="1" dirty="0">
              <a:solidFill>
                <a:srgbClr val="4A452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49C6BE-D498-45EC-9A2A-17C7F2F2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40" y="1295400"/>
            <a:ext cx="4738660" cy="46330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496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79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452A"/>
                </a:solidFill>
              </a:rPr>
              <a:t>Welcome!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2300" y="4606684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A4529"/>
                </a:solidFill>
              </a:rPr>
              <a:t>Cindy Moyle</a:t>
            </a:r>
          </a:p>
          <a:p>
            <a:pPr algn="ctr"/>
            <a:r>
              <a:rPr lang="en-US" sz="1600" dirty="0">
                <a:solidFill>
                  <a:srgbClr val="4A4529"/>
                </a:solidFill>
              </a:rPr>
              <a:t>Library Media Specialist</a:t>
            </a:r>
          </a:p>
          <a:p>
            <a:pPr algn="ctr"/>
            <a:r>
              <a:rPr lang="en-US" sz="1600" dirty="0">
                <a:solidFill>
                  <a:srgbClr val="4A4529"/>
                </a:solidFill>
              </a:rPr>
              <a:t>Granite School District (UT)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2260600" cy="23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79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452A"/>
                </a:solidFill>
              </a:rPr>
              <a:t>Get students involved in collection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AB523-E9F4-451C-8E44-6D246676C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" t="1887" r="3237" b="7547"/>
          <a:stretch/>
        </p:blipFill>
        <p:spPr>
          <a:xfrm>
            <a:off x="4419600" y="1676400"/>
            <a:ext cx="4572000" cy="36576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211A77-52B5-4003-BE25-F2BDA370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813" y="1342585"/>
            <a:ext cx="1274174" cy="1353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1A6C10-57AC-4DD4-BA2D-5D4CC40E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013" y="1342584"/>
            <a:ext cx="1274174" cy="1353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C6313E-0424-416A-85F9-9FF4DFAF762C}"/>
              </a:ext>
            </a:extLst>
          </p:cNvPr>
          <p:cNvSpPr txBox="1"/>
          <p:nvPr/>
        </p:nvSpPr>
        <p:spPr>
          <a:xfrm>
            <a:off x="228600" y="2696013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Recommend to Library feature allows students to request titles to be added to our digital collection</a:t>
            </a:r>
          </a:p>
          <a:p>
            <a:endParaRPr lang="en-US" b="1" dirty="0"/>
          </a:p>
          <a:p>
            <a:r>
              <a:rPr lang="en-US" b="1" dirty="0"/>
              <a:t>This gives them a sense of ownership and ensures we’re offering the right titles</a:t>
            </a:r>
          </a:p>
        </p:txBody>
      </p:sp>
    </p:spTree>
    <p:extLst>
      <p:ext uri="{BB962C8B-B14F-4D97-AF65-F5344CB8AC3E}">
        <p14:creationId xmlns:p14="http://schemas.microsoft.com/office/powerpoint/2010/main" val="35965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06218"/>
            <a:ext cx="4572000" cy="5916706"/>
          </a:xfrm>
        </p:spPr>
      </p:pic>
      <p:sp>
        <p:nvSpPr>
          <p:cNvPr id="2" name="TextBox 1"/>
          <p:cNvSpPr txBox="1"/>
          <p:nvPr/>
        </p:nvSpPr>
        <p:spPr>
          <a:xfrm>
            <a:off x="334671" y="228600"/>
            <a:ext cx="243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Overdrive Success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666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7871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4529"/>
                </a:solidFill>
              </a:rPr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32" y="1219200"/>
            <a:ext cx="6681735" cy="4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Promote Around School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5" y="1857851"/>
            <a:ext cx="8229600" cy="4525963"/>
          </a:xfrm>
        </p:spPr>
        <p:txBody>
          <a:bodyPr/>
          <a:lstStyle/>
          <a:p>
            <a:r>
              <a:rPr lang="en-US" dirty="0" smtClean="0"/>
              <a:t>Bookmarks</a:t>
            </a:r>
          </a:p>
          <a:p>
            <a:r>
              <a:rPr lang="en-US" dirty="0" smtClean="0"/>
              <a:t>Business Cards</a:t>
            </a:r>
          </a:p>
          <a:p>
            <a:r>
              <a:rPr lang="en-US" dirty="0" smtClean="0"/>
              <a:t>QR Code </a:t>
            </a:r>
            <a:r>
              <a:rPr lang="en-US" sz="2800" dirty="0" smtClean="0"/>
              <a:t>Stickers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1676400"/>
            <a:ext cx="5389418" cy="4253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7382" y="6014482"/>
            <a:ext cx="247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http://granitemedia.org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" y="5210729"/>
            <a:ext cx="1160991" cy="1173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79" y="4435577"/>
            <a:ext cx="1192122" cy="1198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" y="3937892"/>
            <a:ext cx="1125593" cy="11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98417"/>
            <a:ext cx="3246254" cy="441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91490"/>
            <a:ext cx="3975444" cy="512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13544" y="5931761"/>
            <a:ext cx="2124020" cy="7736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4114800" y="6231284"/>
            <a:ext cx="187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  www.Canva.com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799" y="5931761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Posters created 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52400"/>
            <a:ext cx="301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Poster Advertisements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78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79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452A"/>
                </a:solidFill>
              </a:rPr>
              <a:t>Promote around school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5175"/>
            <a:ext cx="3346352" cy="2654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0" y="4419599"/>
            <a:ext cx="3306682" cy="2041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3975" y="520954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Shelf Talkers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0030BC-F2D3-4218-9125-1265406EFF5D}"/>
              </a:ext>
            </a:extLst>
          </p:cNvPr>
          <p:cNvSpPr txBox="1"/>
          <p:nvPr/>
        </p:nvSpPr>
        <p:spPr>
          <a:xfrm>
            <a:off x="4419600" y="2110745"/>
            <a:ext cx="146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400" dirty="0"/>
              <a:t>Signage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4087" y="1577953"/>
            <a:ext cx="2662219" cy="19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2400"/>
            <a:ext cx="4038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Promote Big Read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4535" y="1811844"/>
            <a:ext cx="5589129" cy="4191000"/>
          </a:xfrm>
        </p:spPr>
      </p:pic>
    </p:spTree>
    <p:extLst>
      <p:ext uri="{BB962C8B-B14F-4D97-AF65-F5344CB8AC3E}">
        <p14:creationId xmlns:p14="http://schemas.microsoft.com/office/powerpoint/2010/main" val="17191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034145" cy="334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Summer Read Program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8882620" cy="3790125"/>
          </a:xfrm>
        </p:spPr>
      </p:pic>
      <p:sp>
        <p:nvSpPr>
          <p:cNvPr id="5" name="TextBox 4"/>
          <p:cNvSpPr txBox="1"/>
          <p:nvPr/>
        </p:nvSpPr>
        <p:spPr>
          <a:xfrm>
            <a:off x="838200" y="1143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OverDrive</a:t>
            </a:r>
            <a:r>
              <a:rPr lang="en-US" dirty="0" smtClean="0"/>
              <a:t> Summer Read program offers free, simultaneous access</a:t>
            </a:r>
          </a:p>
          <a:p>
            <a:r>
              <a:rPr lang="en-US" dirty="0" smtClean="0"/>
              <a:t>                             To digital titles from June to August.</a:t>
            </a:r>
          </a:p>
          <a:p>
            <a:endParaRPr lang="en-US" dirty="0" smtClean="0"/>
          </a:p>
          <a:p>
            <a:r>
              <a:rPr lang="en-US" dirty="0" smtClean="0"/>
              <a:t>Canvas makes this information available to Granites teachers, students and parents.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" y="1066800"/>
            <a:ext cx="8229600" cy="5264407"/>
          </a:xfr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4A452A"/>
                </a:solidFill>
              </a:rPr>
              <a:t>Summer </a:t>
            </a:r>
            <a:r>
              <a:rPr lang="en-US" sz="2400" dirty="0" smtClean="0">
                <a:solidFill>
                  <a:srgbClr val="4A452A"/>
                </a:solidFill>
              </a:rPr>
              <a:t>Read Displays</a:t>
            </a:r>
            <a:endParaRPr lang="en-US" sz="2400" dirty="0">
              <a:solidFill>
                <a:srgbClr val="4A45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239000" cy="5429250"/>
          </a:xfrm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2091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School Displays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9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11805</TotalTime>
  <Words>277</Words>
  <Application>Microsoft Macintosh PowerPoint</Application>
  <PresentationFormat>On-screen Show (4:3)</PresentationFormat>
  <Paragraphs>61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Promote Around School</vt:lpstr>
      <vt:lpstr>PowerPoint Presentation</vt:lpstr>
      <vt:lpstr>PowerPoint Presentation</vt:lpstr>
      <vt:lpstr>Promote Big Read</vt:lpstr>
      <vt:lpstr>Summer Read Program</vt:lpstr>
      <vt:lpstr>Summer Read Displays</vt:lpstr>
      <vt:lpstr>PowerPoint Presentation</vt:lpstr>
      <vt:lpstr>School Displays</vt:lpstr>
      <vt:lpstr>PowerPoint Presentation</vt:lpstr>
      <vt:lpstr>School Displays – Connecting Print to Digital</vt:lpstr>
      <vt:lpstr>PowerPoint Presentation</vt:lpstr>
      <vt:lpstr>PowerPoint Presentation</vt:lpstr>
      <vt:lpstr>Top Circulation</vt:lpstr>
      <vt:lpstr>Most Improved</vt:lpstr>
      <vt:lpstr>Special Collections – District Battle of the Books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OverDrive, Inc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Van Hise</dc:creator>
  <cp:lastModifiedBy>Moyle, Cynthia O</cp:lastModifiedBy>
  <cp:revision>933</cp:revision>
  <dcterms:created xsi:type="dcterms:W3CDTF">2013-12-18T14:46:23Z</dcterms:created>
  <dcterms:modified xsi:type="dcterms:W3CDTF">2017-11-06T18:24:57Z</dcterms:modified>
</cp:coreProperties>
</file>