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</p:sldIdLst>
  <p:sldSz cx="18288000" cy="10287000"/>
  <p:notesSz cx="6858000" cy="9144000"/>
  <p:embeddedFontLst>
    <p:embeddedFont>
      <p:font typeface="Merriweather" charset="1" panose="00000500000000000000"/>
      <p:regular r:id="rId6"/>
    </p:embeddedFont>
    <p:embeddedFont>
      <p:font typeface="Merriweather Bold" charset="1" panose="00000800000000000000"/>
      <p:regular r:id="rId7"/>
    </p:embeddedFont>
    <p:embeddedFont>
      <p:font typeface="Merriweather Italics" charset="1" panose="00000500000000000000"/>
      <p:regular r:id="rId8"/>
    </p:embeddedFont>
    <p:embeddedFont>
      <p:font typeface="Merriweathe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CS Gordon Sans" charset="1" panose="00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jpeg" Type="http://schemas.openxmlformats.org/officeDocument/2006/relationships/image"/><Relationship Id="rId4" Target="../media/image4.jpeg" Type="http://schemas.openxmlformats.org/officeDocument/2006/relationships/image"/><Relationship Id="rId5" Target="../media/image5.jpeg" Type="http://schemas.openxmlformats.org/officeDocument/2006/relationships/image"/><Relationship Id="rId6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Relationship Id="rId5" Target="../media/image9.jpeg" Type="http://schemas.openxmlformats.org/officeDocument/2006/relationships/image"/><Relationship Id="rId6" Target="../media/image10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Relationship Id="rId6" Target="../media/image1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Relationship Id="rId6" Target="../media/image22.jpeg" Type="http://schemas.openxmlformats.org/officeDocument/2006/relationships/image"/><Relationship Id="rId7" Target="../media/image2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4.jpeg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Relationship Id="rId6" Target="../media/image31.jpeg" Type="http://schemas.openxmlformats.org/officeDocument/2006/relationships/image"/><Relationship Id="rId7" Target="../media/image3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715" t="2357" r="0" b="23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928217" y="4318072"/>
            <a:ext cx="16431566" cy="3057399"/>
            <a:chOff x="0" y="0"/>
            <a:chExt cx="21908754" cy="4076532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38100"/>
              <a:ext cx="21908754" cy="17656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667"/>
                </a:lnSpc>
              </a:pPr>
              <a:r>
                <a:rPr lang="en-US" sz="8534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8534">
                  <a:solidFill>
                    <a:srgbClr val="FFFAEF"/>
                  </a:solidFill>
                  <a:latin typeface="CS Gordon Sans"/>
                </a:rPr>
                <a:t>OF 2021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394301"/>
              <a:ext cx="21908754" cy="16822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51"/>
                </a:lnSpc>
              </a:pPr>
              <a:r>
                <a:rPr lang="en-US" sz="4040">
                  <a:solidFill>
                    <a:srgbClr val="FFFAEF"/>
                  </a:solidFill>
                  <a:latin typeface="CS Gordon Sans"/>
                </a:rPr>
                <a:t>GRANITE SCHOOL LIBRARIES</a:t>
              </a:r>
            </a:p>
            <a:p>
              <a:pPr algn="ctr">
                <a:lnSpc>
                  <a:spcPts val="5051"/>
                </a:lnSpc>
              </a:pPr>
              <a:r>
                <a:rPr lang="en-US" sz="4040">
                  <a:solidFill>
                    <a:srgbClr val="FFFAEF"/>
                  </a:solidFill>
                  <a:latin typeface="CS Gordon Sans"/>
                </a:rPr>
                <a:t>SR. HIGH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2609" t="21304" r="0" b="213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402382" y="1913532"/>
            <a:ext cx="3816552" cy="574637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551369" y="1913532"/>
            <a:ext cx="3795611" cy="573283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928271" y="1913532"/>
            <a:ext cx="3784000" cy="570452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957091" y="1847620"/>
            <a:ext cx="3779541" cy="5708557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5652342" y="415182"/>
            <a:ext cx="6983316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Fiction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2021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SR. HIGH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2020 or 2021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u="sng" sz="2224">
                  <a:solidFill>
                    <a:srgbClr val="FFFAEF"/>
                  </a:solidFill>
                  <a:latin typeface="Merriweather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2609" t="21304" r="0" b="213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51369" y="1896681"/>
            <a:ext cx="17131127" cy="5763228"/>
            <a:chOff x="0" y="0"/>
            <a:chExt cx="22841503" cy="7684304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5069639" cy="7604459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6021717" y="0"/>
              <a:ext cx="5060400" cy="7643147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12023101" y="0"/>
              <a:ext cx="5090851" cy="7684304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17830697" y="0"/>
              <a:ext cx="5010806" cy="7684304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5652342" y="415182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Fiction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2021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SR. HIGH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2020 or 2021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u="sng" sz="2224">
                  <a:solidFill>
                    <a:srgbClr val="FFFAEF"/>
                  </a:solidFill>
                  <a:latin typeface="Merriweather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2609" t="21304" r="0" b="213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51369" y="1896681"/>
            <a:ext cx="3815737" cy="576322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4935939" y="1896681"/>
            <a:ext cx="3750403" cy="566454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449314" y="1896681"/>
            <a:ext cx="3815737" cy="576322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947772" y="1896681"/>
            <a:ext cx="3796950" cy="576322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5652342" y="415182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Fiction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2021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SR. HIGH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2020 or 2021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u="sng" sz="2224">
                  <a:solidFill>
                    <a:srgbClr val="FFFAEF"/>
                  </a:solidFill>
                  <a:latin typeface="Merriweather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5021" r="30042" b="150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168419" y="2159284"/>
            <a:ext cx="15951161" cy="5362342"/>
            <a:chOff x="0" y="0"/>
            <a:chExt cx="21268215" cy="7149789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5602340" cy="7149789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6136730" y="18699"/>
              <a:ext cx="4721376" cy="713109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11392496" y="18699"/>
              <a:ext cx="4718405" cy="7131090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16631946" y="0"/>
              <a:ext cx="4636269" cy="7149789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5652342" y="444649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Nonfiction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2021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SR. HIGH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2020 or 2021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u="sng" sz="2224">
                  <a:solidFill>
                    <a:srgbClr val="FFFAEF"/>
                  </a:solidFill>
                  <a:latin typeface="Merriweather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5021" r="30042" b="150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07972" y="2688923"/>
            <a:ext cx="17272056" cy="4909155"/>
            <a:chOff x="0" y="0"/>
            <a:chExt cx="23029408" cy="654554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0" r="0" b="0"/>
            <a:stretch>
              <a:fillRect/>
            </a:stretch>
          </p:blipFill>
          <p:spPr>
            <a:xfrm flipH="false" flipV="false" rot="0">
              <a:off x="9573134" y="0"/>
              <a:ext cx="4090962" cy="654554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14086969" y="0"/>
              <a:ext cx="4186418" cy="654554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18696261" y="0"/>
              <a:ext cx="4333147" cy="6545540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4786567" y="0"/>
              <a:ext cx="4363693" cy="6545540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4363693" cy="6545540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5652342" y="444649"/>
            <a:ext cx="6983316" cy="742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Nonfiction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2021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SR. HIGH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2020 or 2021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u="sng" sz="2224">
                  <a:solidFill>
                    <a:srgbClr val="FFFAEF"/>
                  </a:solidFill>
                  <a:latin typeface="Merriweather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57812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05216" y="1916768"/>
            <a:ext cx="16254084" cy="5528593"/>
            <a:chOff x="0" y="0"/>
            <a:chExt cx="21672112" cy="737145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0" r="0" b="0"/>
            <a:stretch>
              <a:fillRect/>
            </a:stretch>
          </p:blipFill>
          <p:spPr>
            <a:xfrm flipH="false" flipV="false" rot="0">
              <a:off x="0" y="57144"/>
              <a:ext cx="5214471" cy="7275659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5784236" y="18490"/>
              <a:ext cx="4696399" cy="7314313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11050401" y="0"/>
              <a:ext cx="5175737" cy="7332803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16795903" y="57144"/>
              <a:ext cx="4876209" cy="7314313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4122995" y="215809"/>
            <a:ext cx="10042010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Graphic Novels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2021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SR. HIGH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2020 or 2021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u="sng" sz="2224">
                  <a:solidFill>
                    <a:srgbClr val="FFFAEF"/>
                  </a:solidFill>
                  <a:latin typeface="Merriweather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8906" r="57812" b="289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61112" y="2874932"/>
            <a:ext cx="17165775" cy="4537136"/>
            <a:chOff x="0" y="0"/>
            <a:chExt cx="22887700" cy="6049515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3974351" cy="5976468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0" r="0" b="0"/>
            <a:stretch>
              <a:fillRect/>
            </a:stretch>
          </p:blipFill>
          <p:spPr>
            <a:xfrm flipH="false" flipV="false" rot="0">
              <a:off x="4605902" y="0"/>
              <a:ext cx="4055445" cy="5925006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0" r="0" b="0"/>
            <a:stretch>
              <a:fillRect/>
            </a:stretch>
          </p:blipFill>
          <p:spPr>
            <a:xfrm flipH="false" flipV="false" rot="0">
              <a:off x="9292898" y="0"/>
              <a:ext cx="4217789" cy="6049515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0" r="0" b="0"/>
            <a:stretch>
              <a:fillRect/>
            </a:stretch>
          </p:blipFill>
          <p:spPr>
            <a:xfrm flipH="false" flipV="false" rot="0">
              <a:off x="14142238" y="0"/>
              <a:ext cx="4033010" cy="6049515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7"/>
            <a:srcRect l="0" t="0" r="0" b="0"/>
            <a:stretch>
              <a:fillRect/>
            </a:stretch>
          </p:blipFill>
          <p:spPr>
            <a:xfrm flipH="false" flipV="false" rot="0">
              <a:off x="18806798" y="0"/>
              <a:ext cx="4080902" cy="6049515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4122995" y="215809"/>
            <a:ext cx="10042010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>
                <a:solidFill>
                  <a:srgbClr val="FFFAEF"/>
                </a:solidFill>
                <a:latin typeface="CS Gordon Sans"/>
              </a:rPr>
              <a:t>Graphic Novels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983495" y="8056281"/>
            <a:ext cx="14321009" cy="1892740"/>
            <a:chOff x="0" y="0"/>
            <a:chExt cx="19094679" cy="2523654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5090695" y="-9525"/>
              <a:ext cx="8913289" cy="7123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TOP TITLES </a:t>
              </a:r>
              <a:r>
                <a:rPr lang="en-US" sz="3472">
                  <a:solidFill>
                    <a:srgbClr val="FFFAEF"/>
                  </a:solidFill>
                  <a:latin typeface="CS Gordon Sans"/>
                </a:rPr>
                <a:t>OF 2021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5090695" y="972315"/>
              <a:ext cx="8913289" cy="3408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55"/>
                </a:lnSpc>
              </a:pPr>
              <a:r>
                <a:rPr lang="en-US" sz="1644">
                  <a:solidFill>
                    <a:srgbClr val="FFFAEF"/>
                  </a:solidFill>
                  <a:latin typeface="CS Gordon Sans"/>
                </a:rPr>
                <a:t>GRANITE SCHOOL LIBRARIES * SR. HIGH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593167"/>
              <a:ext cx="19094679" cy="9304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Most popular titles published in 2020 or 2021 based on library checkouts.</a:t>
              </a:r>
            </a:p>
            <a:p>
              <a:pPr algn="ctr">
                <a:lnSpc>
                  <a:spcPts val="2781"/>
                </a:lnSpc>
              </a:pP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Visit </a:t>
              </a:r>
              <a:r>
                <a:rPr lang="en-US" u="sng" sz="2224">
                  <a:solidFill>
                    <a:srgbClr val="FFFAEF"/>
                  </a:solidFill>
                  <a:latin typeface="Merriweather"/>
                </a:rPr>
                <a:t>toptitles.granitemedia.org</a:t>
              </a:r>
              <a:r>
                <a:rPr lang="en-US" sz="2224">
                  <a:solidFill>
                    <a:srgbClr val="FFFAEF"/>
                  </a:solidFill>
                  <a:latin typeface="Merriweather"/>
                </a:rPr>
                <a:t> for more information.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DAE6Bs9n1rU</dc:identifier>
  <dcterms:modified xsi:type="dcterms:W3CDTF">2011-08-01T06:04:30Z</dcterms:modified>
  <cp:revision>1</cp:revision>
  <dc:title>Granite Top Titles 2021 - Sr. High - Presentation</dc:title>
</cp:coreProperties>
</file>